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76" r:id="rId3"/>
    <p:sldId id="284" r:id="rId4"/>
    <p:sldId id="289" r:id="rId5"/>
    <p:sldId id="298" r:id="rId6"/>
    <p:sldId id="299" r:id="rId7"/>
    <p:sldId id="297" r:id="rId8"/>
    <p:sldId id="292" r:id="rId9"/>
    <p:sldId id="293" r:id="rId10"/>
    <p:sldId id="294" r:id="rId11"/>
    <p:sldId id="295" r:id="rId12"/>
    <p:sldId id="296" r:id="rId13"/>
    <p:sldId id="30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8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1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53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8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40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093704" y="6314233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3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912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56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0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99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6D6B-C92E-4C7E-BE32-373C7D62B10D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4007-FA67-4F89-A7AA-468AFEAD4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直角三角形 44"/>
          <p:cNvSpPr/>
          <p:nvPr/>
        </p:nvSpPr>
        <p:spPr>
          <a:xfrm flipV="1">
            <a:off x="0" y="0"/>
            <a:ext cx="3429000" cy="3429000"/>
          </a:xfrm>
          <a:prstGeom prst="rtTriangle">
            <a:avLst/>
          </a:prstGeom>
          <a:solidFill>
            <a:srgbClr val="004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464770" y="0"/>
            <a:ext cx="9727231" cy="6858000"/>
          </a:xfrm>
          <a:custGeom>
            <a:avLst/>
            <a:gdLst>
              <a:gd name="connsiteX0" fmla="*/ 7258027 w 9727230"/>
              <a:gd name="connsiteY0" fmla="*/ 0 h 6858000"/>
              <a:gd name="connsiteX1" fmla="*/ 9727230 w 9727230"/>
              <a:gd name="connsiteY1" fmla="*/ 0 h 6858000"/>
              <a:gd name="connsiteX2" fmla="*/ 9727230 w 9727230"/>
              <a:gd name="connsiteY2" fmla="*/ 4431331 h 6858000"/>
              <a:gd name="connsiteX3" fmla="*/ 7159013 w 9727230"/>
              <a:gd name="connsiteY3" fmla="*/ 6858000 h 6858000"/>
              <a:gd name="connsiteX4" fmla="*/ 0 w 972723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7230" h="6858000">
                <a:moveTo>
                  <a:pt x="7258027" y="0"/>
                </a:moveTo>
                <a:lnTo>
                  <a:pt x="9727230" y="0"/>
                </a:lnTo>
                <a:lnTo>
                  <a:pt x="9727230" y="4431331"/>
                </a:lnTo>
                <a:lnTo>
                  <a:pt x="715901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ffectLst>
            <a:outerShdw blurRad="50800" dist="38100" dir="10800000" algn="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1705844" y="400051"/>
            <a:ext cx="972312" cy="838200"/>
          </a:xfrm>
          <a:prstGeom prst="triangle">
            <a:avLst/>
          </a:prstGeom>
          <a:solidFill>
            <a:srgbClr val="07A8D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632185" y="5676901"/>
            <a:ext cx="1134364" cy="977900"/>
          </a:xfrm>
          <a:prstGeom prst="triangle">
            <a:avLst/>
          </a:prstGeom>
          <a:solidFill>
            <a:srgbClr val="E40C7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397027" y="5486400"/>
            <a:ext cx="972312" cy="838200"/>
          </a:xfrm>
          <a:prstGeom prst="triangle">
            <a:avLst/>
          </a:prstGeom>
          <a:solidFill>
            <a:srgbClr val="07A8D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256869" y="5581651"/>
            <a:ext cx="972312" cy="8382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11462767" y="275804"/>
            <a:ext cx="972312" cy="8382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-169986" y="594893"/>
            <a:ext cx="1105047" cy="1105047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09909" y="404391"/>
            <a:ext cx="795601" cy="795603"/>
          </a:xfrm>
          <a:prstGeom prst="line">
            <a:avLst/>
          </a:prstGeom>
          <a:ln w="12700" cap="rnd">
            <a:solidFill>
              <a:srgbClr val="FFCC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等腰三角形 27"/>
          <p:cNvSpPr/>
          <p:nvPr/>
        </p:nvSpPr>
        <p:spPr>
          <a:xfrm flipH="1">
            <a:off x="600567" y="404393"/>
            <a:ext cx="257335" cy="221841"/>
          </a:xfrm>
          <a:prstGeom prst="triangle">
            <a:avLst/>
          </a:prstGeom>
          <a:solidFill>
            <a:srgbClr val="07A8D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479847" y="6307800"/>
            <a:ext cx="911311" cy="911309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8966006" y="5734051"/>
            <a:ext cx="1178847" cy="1178851"/>
          </a:xfrm>
          <a:prstGeom prst="line">
            <a:avLst/>
          </a:prstGeom>
          <a:ln w="12700" cap="rnd">
            <a:solidFill>
              <a:srgbClr val="E40C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9555430" y="6096002"/>
            <a:ext cx="211799" cy="211799"/>
          </a:xfrm>
          <a:prstGeom prst="ellipse">
            <a:avLst/>
          </a:prstGeom>
          <a:solidFill>
            <a:srgbClr val="E40C77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11857885" y="2248048"/>
            <a:ext cx="402115" cy="402115"/>
          </a:xfrm>
          <a:prstGeom prst="line">
            <a:avLst/>
          </a:prstGeom>
          <a:ln w="50800" cap="rnd">
            <a:solidFill>
              <a:srgbClr val="07A8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1282211" y="2095573"/>
            <a:ext cx="1333423" cy="1333427"/>
          </a:xfrm>
          <a:prstGeom prst="line">
            <a:avLst/>
          </a:prstGeom>
          <a:ln w="12700" cap="rnd">
            <a:solidFill>
              <a:srgbClr val="E40C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1650223" y="2513018"/>
            <a:ext cx="211799" cy="211799"/>
          </a:xfrm>
          <a:prstGeom prst="ellipse">
            <a:avLst/>
          </a:prstGeom>
          <a:solidFill>
            <a:srgbClr val="E40C77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2707133" y="910173"/>
            <a:ext cx="6762103" cy="5047544"/>
            <a:chOff x="3409950" y="952500"/>
            <a:chExt cx="5372100" cy="4953000"/>
          </a:xfrm>
        </p:grpSpPr>
        <p:grpSp>
          <p:nvGrpSpPr>
            <p:cNvPr id="18" name="组合 17"/>
            <p:cNvGrpSpPr/>
            <p:nvPr/>
          </p:nvGrpSpPr>
          <p:grpSpPr>
            <a:xfrm>
              <a:off x="3409950" y="952500"/>
              <a:ext cx="5372100" cy="4953000"/>
              <a:chOff x="3409950" y="952500"/>
              <a:chExt cx="5372100" cy="4953000"/>
            </a:xfrm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9" name="组合 8"/>
              <p:cNvGrpSpPr/>
              <p:nvPr/>
            </p:nvGrpSpPr>
            <p:grpSpPr>
              <a:xfrm>
                <a:off x="3409950" y="952500"/>
                <a:ext cx="5372100" cy="4953000"/>
                <a:chOff x="3409950" y="952500"/>
                <a:chExt cx="5372100" cy="4953000"/>
              </a:xfrm>
            </p:grpSpPr>
            <p:sp>
              <p:nvSpPr>
                <p:cNvPr id="11" name="任意多边形 10"/>
                <p:cNvSpPr/>
                <p:nvPr/>
              </p:nvSpPr>
              <p:spPr>
                <a:xfrm>
                  <a:off x="3409950" y="952500"/>
                  <a:ext cx="5372100" cy="4953000"/>
                </a:xfrm>
                <a:custGeom>
                  <a:avLst/>
                  <a:gdLst>
                    <a:gd name="connsiteX0" fmla="*/ 5372100 w 5372100"/>
                    <a:gd name="connsiteY0" fmla="*/ 3933408 h 4953000"/>
                    <a:gd name="connsiteX1" fmla="*/ 5372100 w 5372100"/>
                    <a:gd name="connsiteY1" fmla="*/ 4953000 h 4953000"/>
                    <a:gd name="connsiteX2" fmla="*/ 4311367 w 5372100"/>
                    <a:gd name="connsiteY2" fmla="*/ 4953000 h 4953000"/>
                    <a:gd name="connsiteX3" fmla="*/ 0 w 5372100"/>
                    <a:gd name="connsiteY3" fmla="*/ 0 h 4953000"/>
                    <a:gd name="connsiteX4" fmla="*/ 4368965 w 5372100"/>
                    <a:gd name="connsiteY4" fmla="*/ 0 h 4953000"/>
                    <a:gd name="connsiteX5" fmla="*/ 0 w 5372100"/>
                    <a:gd name="connsiteY5" fmla="*/ 4199515 h 495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72100" h="4953000">
                      <a:moveTo>
                        <a:pt x="5372100" y="3933408"/>
                      </a:moveTo>
                      <a:lnTo>
                        <a:pt x="5372100" y="4953000"/>
                      </a:lnTo>
                      <a:lnTo>
                        <a:pt x="4311367" y="4953000"/>
                      </a:lnTo>
                      <a:close/>
                      <a:moveTo>
                        <a:pt x="0" y="0"/>
                      </a:moveTo>
                      <a:lnTo>
                        <a:pt x="4368965" y="0"/>
                      </a:lnTo>
                      <a:lnTo>
                        <a:pt x="0" y="4199515"/>
                      </a:lnTo>
                      <a:close/>
                    </a:path>
                  </a:pathLst>
                </a:custGeom>
                <a:solidFill>
                  <a:srgbClr val="0055C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zh-CN" altLang="en-US" sz="1867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3409950" y="952500"/>
                  <a:ext cx="5372100" cy="4953000"/>
                </a:xfrm>
                <a:custGeom>
                  <a:avLst/>
                  <a:gdLst>
                    <a:gd name="connsiteX0" fmla="*/ 4368965 w 5372100"/>
                    <a:gd name="connsiteY0" fmla="*/ 0 h 4953000"/>
                    <a:gd name="connsiteX1" fmla="*/ 5372100 w 5372100"/>
                    <a:gd name="connsiteY1" fmla="*/ 0 h 4953000"/>
                    <a:gd name="connsiteX2" fmla="*/ 5372100 w 5372100"/>
                    <a:gd name="connsiteY2" fmla="*/ 3933408 h 4953000"/>
                    <a:gd name="connsiteX3" fmla="*/ 4311367 w 5372100"/>
                    <a:gd name="connsiteY3" fmla="*/ 4953000 h 4953000"/>
                    <a:gd name="connsiteX4" fmla="*/ 0 w 5372100"/>
                    <a:gd name="connsiteY4" fmla="*/ 4953000 h 4953000"/>
                    <a:gd name="connsiteX5" fmla="*/ 0 w 5372100"/>
                    <a:gd name="connsiteY5" fmla="*/ 4199515 h 495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72100" h="4953000">
                      <a:moveTo>
                        <a:pt x="4368965" y="0"/>
                      </a:moveTo>
                      <a:lnTo>
                        <a:pt x="5372100" y="0"/>
                      </a:lnTo>
                      <a:lnTo>
                        <a:pt x="5372100" y="3933408"/>
                      </a:lnTo>
                      <a:lnTo>
                        <a:pt x="4311367" y="4953000"/>
                      </a:lnTo>
                      <a:lnTo>
                        <a:pt x="0" y="4953000"/>
                      </a:lnTo>
                      <a:lnTo>
                        <a:pt x="0" y="4199515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zh-CN" altLang="en-US" sz="1867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3409950" y="952500"/>
                <a:ext cx="5372100" cy="4953000"/>
              </a:xfrm>
              <a:prstGeom prst="rect">
                <a:avLst/>
              </a:prstGeom>
              <a:noFill/>
              <a:ln w="28575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6" name="直角三角形 45"/>
            <p:cNvSpPr/>
            <p:nvPr/>
          </p:nvSpPr>
          <p:spPr>
            <a:xfrm flipV="1">
              <a:off x="3429000" y="1006270"/>
              <a:ext cx="945180" cy="945180"/>
            </a:xfrm>
            <a:prstGeom prst="rtTriangle">
              <a:avLst/>
            </a:prstGeom>
            <a:solidFill>
              <a:srgbClr val="004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054445" y="1192431"/>
            <a:ext cx="6067481" cy="4466429"/>
            <a:chOff x="3810000" y="1320110"/>
            <a:chExt cx="4572000" cy="4316311"/>
          </a:xfrm>
        </p:grpSpPr>
        <p:sp>
          <p:nvSpPr>
            <p:cNvPr id="84" name="矩形 83"/>
            <p:cNvSpPr/>
            <p:nvPr/>
          </p:nvSpPr>
          <p:spPr>
            <a:xfrm>
              <a:off x="3864772" y="1399648"/>
              <a:ext cx="4462456" cy="4157234"/>
            </a:xfrm>
            <a:prstGeom prst="rect">
              <a:avLst/>
            </a:prstGeom>
            <a:solidFill>
              <a:srgbClr val="005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810000" y="1320110"/>
              <a:ext cx="4572000" cy="4316311"/>
              <a:chOff x="3810000" y="1320110"/>
              <a:chExt cx="4572000" cy="4316311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6" name="组合 55"/>
              <p:cNvGrpSpPr/>
              <p:nvPr/>
            </p:nvGrpSpPr>
            <p:grpSpPr>
              <a:xfrm>
                <a:off x="3810000" y="5526878"/>
                <a:ext cx="4572000" cy="109543"/>
                <a:chOff x="3679247" y="1243009"/>
                <a:chExt cx="4157621" cy="82871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3679247" y="1243013"/>
                  <a:ext cx="2078811" cy="82867"/>
                  <a:chOff x="3679247" y="1243013"/>
                  <a:chExt cx="2078811" cy="82867"/>
                </a:xfrm>
              </p:grpSpPr>
              <p:sp>
                <p:nvSpPr>
                  <p:cNvPr id="62" name="矩形 61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>
                    <a:off x="5063125" y="1243013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8" name="组合 57"/>
                <p:cNvGrpSpPr/>
                <p:nvPr/>
              </p:nvGrpSpPr>
              <p:grpSpPr>
                <a:xfrm>
                  <a:off x="5758058" y="1243009"/>
                  <a:ext cx="2078810" cy="82871"/>
                  <a:chOff x="3679247" y="1243009"/>
                  <a:chExt cx="2078810" cy="82871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5063124" y="1243009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65" name="组合 64"/>
              <p:cNvGrpSpPr/>
              <p:nvPr/>
            </p:nvGrpSpPr>
            <p:grpSpPr>
              <a:xfrm rot="16200000">
                <a:off x="1761172" y="3475644"/>
                <a:ext cx="4212000" cy="109543"/>
                <a:chOff x="3679247" y="1243009"/>
                <a:chExt cx="4157621" cy="82871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3679247" y="1243013"/>
                  <a:ext cx="2078811" cy="82867"/>
                  <a:chOff x="3679247" y="1243013"/>
                  <a:chExt cx="2078811" cy="82867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5063125" y="1243013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5758058" y="1243009"/>
                  <a:ext cx="2078810" cy="82871"/>
                  <a:chOff x="3679247" y="1243009"/>
                  <a:chExt cx="2078810" cy="82871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>
                    <a:off x="5063124" y="1243009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55" name="组合 54"/>
              <p:cNvGrpSpPr/>
              <p:nvPr/>
            </p:nvGrpSpPr>
            <p:grpSpPr>
              <a:xfrm>
                <a:off x="3810000" y="1320110"/>
                <a:ext cx="4572000" cy="109543"/>
                <a:chOff x="3679247" y="1243009"/>
                <a:chExt cx="4157621" cy="82871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3679247" y="1243013"/>
                  <a:ext cx="2078811" cy="82867"/>
                  <a:chOff x="3679247" y="1243013"/>
                  <a:chExt cx="2078811" cy="82867"/>
                </a:xfrm>
              </p:grpSpPr>
              <p:sp>
                <p:nvSpPr>
                  <p:cNvPr id="47" name="矩形 46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5063125" y="1243013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5758058" y="1243009"/>
                  <a:ext cx="2078810" cy="82871"/>
                  <a:chOff x="3679247" y="1243009"/>
                  <a:chExt cx="2078810" cy="82871"/>
                </a:xfrm>
              </p:grpSpPr>
              <p:sp>
                <p:nvSpPr>
                  <p:cNvPr id="52" name="矩形 51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5063124" y="1243009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grpSp>
            <p:nvGrpSpPr>
              <p:cNvPr id="74" name="组合 73"/>
              <p:cNvGrpSpPr/>
              <p:nvPr/>
            </p:nvGrpSpPr>
            <p:grpSpPr>
              <a:xfrm rot="16200000">
                <a:off x="6221228" y="3475645"/>
                <a:ext cx="4212000" cy="109543"/>
                <a:chOff x="3679247" y="1243009"/>
                <a:chExt cx="4157621" cy="82871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3679247" y="1243013"/>
                  <a:ext cx="2078811" cy="82867"/>
                  <a:chOff x="3679247" y="1243013"/>
                  <a:chExt cx="2078811" cy="82867"/>
                </a:xfrm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5063125" y="1243013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76" name="组合 75"/>
                <p:cNvGrpSpPr/>
                <p:nvPr/>
              </p:nvGrpSpPr>
              <p:grpSpPr>
                <a:xfrm>
                  <a:off x="5758058" y="1243009"/>
                  <a:ext cx="2078810" cy="82871"/>
                  <a:chOff x="3679247" y="1243009"/>
                  <a:chExt cx="2078810" cy="82871"/>
                </a:xfrm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3679247" y="1243013"/>
                    <a:ext cx="694933" cy="82867"/>
                  </a:xfrm>
                  <a:prstGeom prst="rect">
                    <a:avLst/>
                  </a:prstGeom>
                  <a:solidFill>
                    <a:srgbClr val="FF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4374180" y="1243013"/>
                    <a:ext cx="694933" cy="82867"/>
                  </a:xfrm>
                  <a:prstGeom prst="rect">
                    <a:avLst/>
                  </a:prstGeom>
                  <a:solidFill>
                    <a:srgbClr val="E40C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5063124" y="1243009"/>
                    <a:ext cx="694933" cy="82867"/>
                  </a:xfrm>
                  <a:prstGeom prst="rect">
                    <a:avLst/>
                  </a:prstGeom>
                  <a:solidFill>
                    <a:srgbClr val="07A8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zh-CN" altLang="en-US" sz="1867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sp>
        <p:nvSpPr>
          <p:cNvPr id="86" name="文本框 85"/>
          <p:cNvSpPr txBox="1"/>
          <p:nvPr/>
        </p:nvSpPr>
        <p:spPr>
          <a:xfrm>
            <a:off x="6923371" y="3838575"/>
            <a:ext cx="1932006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/>
            <a:r>
              <a:rPr lang="en-US" altLang="zh-CN" sz="28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18 </a:t>
            </a:r>
            <a:r>
              <a:rPr lang="zh-CN" altLang="en-US" sz="28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孙易泽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3671363" y="2748094"/>
            <a:ext cx="5182201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/>
            <a:r>
              <a:rPr lang="zh-CN" altLang="en-US" sz="40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智能睡眠枕产品介绍</a:t>
            </a:r>
          </a:p>
        </p:txBody>
      </p:sp>
      <p:cxnSp>
        <p:nvCxnSpPr>
          <p:cNvPr id="102" name="直接连接符 101"/>
          <p:cNvCxnSpPr/>
          <p:nvPr/>
        </p:nvCxnSpPr>
        <p:spPr>
          <a:xfrm flipH="1">
            <a:off x="8383554" y="701382"/>
            <a:ext cx="417583" cy="417585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8313399" y="324496"/>
            <a:ext cx="680468" cy="680469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3469886" y="5827020"/>
            <a:ext cx="417583" cy="417585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3055579" y="5766904"/>
            <a:ext cx="680468" cy="680469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6086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681039" y="0"/>
            <a:ext cx="10829925" cy="6858000"/>
          </a:xfrm>
          <a:custGeom>
            <a:avLst/>
            <a:gdLst>
              <a:gd name="connsiteX0" fmla="*/ 3429001 w 10829925"/>
              <a:gd name="connsiteY0" fmla="*/ 0 h 6858000"/>
              <a:gd name="connsiteX1" fmla="*/ 7400925 w 10829925"/>
              <a:gd name="connsiteY1" fmla="*/ 0 h 6858000"/>
              <a:gd name="connsiteX2" fmla="*/ 10829925 w 10829925"/>
              <a:gd name="connsiteY2" fmla="*/ 3429001 h 6858000"/>
              <a:gd name="connsiteX3" fmla="*/ 7400926 w 10829925"/>
              <a:gd name="connsiteY3" fmla="*/ 6858000 h 6858000"/>
              <a:gd name="connsiteX4" fmla="*/ 3429000 w 10829925"/>
              <a:gd name="connsiteY4" fmla="*/ 6858000 h 6858000"/>
              <a:gd name="connsiteX5" fmla="*/ 0 w 10829925"/>
              <a:gd name="connsiteY5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9925" h="6858000">
                <a:moveTo>
                  <a:pt x="3429001" y="0"/>
                </a:moveTo>
                <a:lnTo>
                  <a:pt x="7400925" y="0"/>
                </a:lnTo>
                <a:lnTo>
                  <a:pt x="10829925" y="3429001"/>
                </a:lnTo>
                <a:lnTo>
                  <a:pt x="7400926" y="6858000"/>
                </a:lnTo>
                <a:lnTo>
                  <a:pt x="3429000" y="6858000"/>
                </a:lnTo>
                <a:lnTo>
                  <a:pt x="0" y="342900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2040" y="285750"/>
            <a:ext cx="11367920" cy="62865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EA6F05F3-5EAB-4940-A620-003A0984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381" y="408099"/>
            <a:ext cx="9762587" cy="1223226"/>
          </a:xfrm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0055C2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rPr>
              <a:t>产品竞争优势</a:t>
            </a:r>
            <a:endParaRPr lang="zh-CN" altLang="en-US" sz="3200" b="1" dirty="0">
              <a:solidFill>
                <a:srgbClr val="0055C2"/>
              </a:solidFill>
              <a:latin typeface="Calibri" panose="020F0502020204030204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ABB04CA-9725-4B90-A375-AD2665B53E38}"/>
              </a:ext>
            </a:extLst>
          </p:cNvPr>
          <p:cNvCxnSpPr/>
          <p:nvPr/>
        </p:nvCxnSpPr>
        <p:spPr>
          <a:xfrm>
            <a:off x="1498556" y="1302732"/>
            <a:ext cx="803902" cy="0"/>
          </a:xfrm>
          <a:prstGeom prst="line">
            <a:avLst/>
          </a:prstGeom>
          <a:ln w="41275">
            <a:solidFill>
              <a:srgbClr val="FFCC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0987D538-3DB4-4F0D-B617-70B0CB256B0F}"/>
              </a:ext>
            </a:extLst>
          </p:cNvPr>
          <p:cNvSpPr/>
          <p:nvPr/>
        </p:nvSpPr>
        <p:spPr>
          <a:xfrm>
            <a:off x="1895176" y="3704802"/>
            <a:ext cx="1635885" cy="130089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测量精准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E78ECAB-57A4-49A9-963F-819A7C8F4EDE}"/>
              </a:ext>
            </a:extLst>
          </p:cNvPr>
          <p:cNvSpPr/>
          <p:nvPr/>
        </p:nvSpPr>
        <p:spPr>
          <a:xfrm>
            <a:off x="4745198" y="3704803"/>
            <a:ext cx="2701604" cy="130089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宋体" panose="02010600030101010101" pitchFamily="2" charset="-122"/>
              </a:rPr>
              <a:t>帮助用户改掉“赖床”的习惯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3CC6110-F7A2-4070-9189-4394B2A9BEE7}"/>
              </a:ext>
            </a:extLst>
          </p:cNvPr>
          <p:cNvSpPr/>
          <p:nvPr/>
        </p:nvSpPr>
        <p:spPr>
          <a:xfrm>
            <a:off x="8573928" y="3685296"/>
            <a:ext cx="2227020" cy="130089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使用快捷方便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8753E2-F1A1-43C6-8A59-A2D9600AF390}"/>
              </a:ext>
            </a:extLst>
          </p:cNvPr>
          <p:cNvSpPr/>
          <p:nvPr/>
        </p:nvSpPr>
        <p:spPr>
          <a:xfrm>
            <a:off x="4053526" y="1631325"/>
            <a:ext cx="3912123" cy="9233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智能睡眠枕优势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3CF0BC-0C69-47A9-AED8-834E24453C82}"/>
              </a:ext>
            </a:extLst>
          </p:cNvPr>
          <p:cNvCxnSpPr/>
          <p:nvPr/>
        </p:nvCxnSpPr>
        <p:spPr>
          <a:xfrm flipH="1">
            <a:off x="3120272" y="2677212"/>
            <a:ext cx="2450969" cy="961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1EEE364-43DE-4F39-AAC4-4C5B39DC51EC}"/>
              </a:ext>
            </a:extLst>
          </p:cNvPr>
          <p:cNvCxnSpPr>
            <a:cxnSpLocks/>
          </p:cNvCxnSpPr>
          <p:nvPr/>
        </p:nvCxnSpPr>
        <p:spPr>
          <a:xfrm>
            <a:off x="6468361" y="2677212"/>
            <a:ext cx="2450969" cy="961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8B8823-459A-4EA3-8928-620BCC63547D}"/>
              </a:ext>
            </a:extLst>
          </p:cNvPr>
          <p:cNvCxnSpPr>
            <a:cxnSpLocks/>
          </p:cNvCxnSpPr>
          <p:nvPr/>
        </p:nvCxnSpPr>
        <p:spPr>
          <a:xfrm flipH="1">
            <a:off x="6096000" y="2677212"/>
            <a:ext cx="2" cy="10174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7451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DD89CB-901C-40A0-AD27-E424B11FA5F9}"/>
              </a:ext>
            </a:extLst>
          </p:cNvPr>
          <p:cNvSpPr/>
          <p:nvPr/>
        </p:nvSpPr>
        <p:spPr>
          <a:xfrm>
            <a:off x="399326" y="347240"/>
            <a:ext cx="11393347" cy="61635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27730A-3206-4FD9-9DE6-5A77E9B7A908}"/>
              </a:ext>
            </a:extLst>
          </p:cNvPr>
          <p:cNvGrpSpPr/>
          <p:nvPr/>
        </p:nvGrpSpPr>
        <p:grpSpPr>
          <a:xfrm>
            <a:off x="-334392" y="763156"/>
            <a:ext cx="5029200" cy="635943"/>
            <a:chOff x="-3816563" y="126139"/>
            <a:chExt cx="5029200" cy="63594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D45A60-95B0-4C83-8116-B952B76D5987}"/>
                </a:ext>
              </a:extLst>
            </p:cNvPr>
            <p:cNvSpPr txBox="1"/>
            <p:nvPr/>
          </p:nvSpPr>
          <p:spPr>
            <a:xfrm>
              <a:off x="-3816563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3200" b="1" dirty="0">
                  <a:solidFill>
                    <a:srgbClr val="0055C2"/>
                  </a:solidFill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产品优势</a:t>
              </a:r>
              <a:endParaRPr lang="en-US" altLang="zh-CN" sz="3200" b="1" dirty="0">
                <a:solidFill>
                  <a:srgbClr val="0055C2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8DAB079-E626-4F61-813E-0EA183C7EF9B}"/>
                </a:ext>
              </a:extLst>
            </p:cNvPr>
            <p:cNvCxnSpPr/>
            <p:nvPr/>
          </p:nvCxnSpPr>
          <p:spPr>
            <a:xfrm>
              <a:off x="-2105865" y="762082"/>
              <a:ext cx="803902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AC5D5CB-9CD9-4CF9-94D0-3CBC0B482F38}"/>
              </a:ext>
            </a:extLst>
          </p:cNvPr>
          <p:cNvSpPr/>
          <p:nvPr/>
        </p:nvSpPr>
        <p:spPr>
          <a:xfrm>
            <a:off x="1621050" y="3072387"/>
            <a:ext cx="2238755" cy="1195057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智能手环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C7149C5-7C74-4A3B-9261-835EAF7C7CFD}"/>
              </a:ext>
            </a:extLst>
          </p:cNvPr>
          <p:cNvSpPr/>
          <p:nvPr/>
        </p:nvSpPr>
        <p:spPr>
          <a:xfrm>
            <a:off x="4898019" y="3072386"/>
            <a:ext cx="2395960" cy="1195057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睡眠类手机</a:t>
            </a:r>
            <a:r>
              <a:rPr lang="en-US" altLang="zh-CN" b="1" dirty="0"/>
              <a:t>app</a:t>
            </a:r>
            <a:endParaRPr lang="zh-CN" altLang="en-US" b="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40BA654-ACB2-44C2-A512-CBC86266DE9F}"/>
              </a:ext>
            </a:extLst>
          </p:cNvPr>
          <p:cNvSpPr/>
          <p:nvPr/>
        </p:nvSpPr>
        <p:spPr>
          <a:xfrm>
            <a:off x="8174990" y="3072386"/>
            <a:ext cx="2395960" cy="119505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Sleepace</a:t>
            </a:r>
            <a:r>
              <a:rPr lang="zh-CN" altLang="en-US" b="1" dirty="0"/>
              <a:t>睡眠监测带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D69E78-6012-4FE5-98A1-564630587659}"/>
              </a:ext>
            </a:extLst>
          </p:cNvPr>
          <p:cNvSpPr/>
          <p:nvPr/>
        </p:nvSpPr>
        <p:spPr>
          <a:xfrm>
            <a:off x="4006769" y="1391897"/>
            <a:ext cx="4178460" cy="842733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市场上已有睡眠类产品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723F9BC-A50F-4F42-9BD1-ACE0BDF1ADE0}"/>
              </a:ext>
            </a:extLst>
          </p:cNvPr>
          <p:cNvCxnSpPr>
            <a:cxnSpLocks/>
          </p:cNvCxnSpPr>
          <p:nvPr/>
        </p:nvCxnSpPr>
        <p:spPr>
          <a:xfrm flipH="1">
            <a:off x="3098945" y="2283179"/>
            <a:ext cx="2422179" cy="5945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8E01FC9-6F7B-43D5-AF45-F5EA1EBCEC79}"/>
              </a:ext>
            </a:extLst>
          </p:cNvPr>
          <p:cNvCxnSpPr>
            <a:cxnSpLocks/>
          </p:cNvCxnSpPr>
          <p:nvPr/>
        </p:nvCxnSpPr>
        <p:spPr>
          <a:xfrm>
            <a:off x="6574423" y="2282561"/>
            <a:ext cx="2604301" cy="5952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A9885AA-B996-4817-8E33-C7DC05D1D6CE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6095999" y="2234630"/>
            <a:ext cx="0" cy="8377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57E55E5-2D80-4ED8-ABF1-B1374A28DAD6}"/>
              </a:ext>
            </a:extLst>
          </p:cNvPr>
          <p:cNvSpPr/>
          <p:nvPr/>
        </p:nvSpPr>
        <p:spPr>
          <a:xfrm>
            <a:off x="3987150" y="5105199"/>
            <a:ext cx="4217698" cy="1071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智能睡眠枕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5C7FCE5-D34E-4A9A-8014-FF18B7AC01D8}"/>
              </a:ext>
            </a:extLst>
          </p:cNvPr>
          <p:cNvCxnSpPr>
            <a:cxnSpLocks/>
          </p:cNvCxnSpPr>
          <p:nvPr/>
        </p:nvCxnSpPr>
        <p:spPr>
          <a:xfrm>
            <a:off x="3098945" y="4420022"/>
            <a:ext cx="2422180" cy="5325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455E1A1-18D7-4D77-82E5-A679D90B9D36}"/>
              </a:ext>
            </a:extLst>
          </p:cNvPr>
          <p:cNvCxnSpPr>
            <a:cxnSpLocks/>
          </p:cNvCxnSpPr>
          <p:nvPr/>
        </p:nvCxnSpPr>
        <p:spPr>
          <a:xfrm flipH="1">
            <a:off x="6665483" y="4419892"/>
            <a:ext cx="2422180" cy="532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D8C4FCA-A303-48FC-AD8D-96AC3EFBA537}"/>
              </a:ext>
            </a:extLst>
          </p:cNvPr>
          <p:cNvCxnSpPr>
            <a:cxnSpLocks/>
          </p:cNvCxnSpPr>
          <p:nvPr/>
        </p:nvCxnSpPr>
        <p:spPr>
          <a:xfrm>
            <a:off x="6136509" y="4343667"/>
            <a:ext cx="0" cy="685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DD89CB-901C-40A0-AD27-E424B11FA5F9}"/>
              </a:ext>
            </a:extLst>
          </p:cNvPr>
          <p:cNvSpPr/>
          <p:nvPr/>
        </p:nvSpPr>
        <p:spPr>
          <a:xfrm>
            <a:off x="399326" y="347240"/>
            <a:ext cx="11393347" cy="61635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27730A-3206-4FD9-9DE6-5A77E9B7A908}"/>
              </a:ext>
            </a:extLst>
          </p:cNvPr>
          <p:cNvGrpSpPr/>
          <p:nvPr/>
        </p:nvGrpSpPr>
        <p:grpSpPr>
          <a:xfrm>
            <a:off x="-334392" y="763156"/>
            <a:ext cx="5029200" cy="635943"/>
            <a:chOff x="-3816563" y="126139"/>
            <a:chExt cx="5029200" cy="63594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D45A60-95B0-4C83-8116-B952B76D5987}"/>
                </a:ext>
              </a:extLst>
            </p:cNvPr>
            <p:cNvSpPr txBox="1"/>
            <p:nvPr/>
          </p:nvSpPr>
          <p:spPr>
            <a:xfrm>
              <a:off x="-3816563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产品优势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8DAB079-E626-4F61-813E-0EA183C7EF9B}"/>
                </a:ext>
              </a:extLst>
            </p:cNvPr>
            <p:cNvCxnSpPr/>
            <p:nvPr/>
          </p:nvCxnSpPr>
          <p:spPr>
            <a:xfrm>
              <a:off x="-2105865" y="762082"/>
              <a:ext cx="803902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5A1DDE-6B8A-4EC0-A33F-C2D0E8A13688}"/>
              </a:ext>
            </a:extLst>
          </p:cNvPr>
          <p:cNvSpPr txBox="1"/>
          <p:nvPr/>
        </p:nvSpPr>
        <p:spPr>
          <a:xfrm>
            <a:off x="5982201" y="2366932"/>
            <a:ext cx="53900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dirty="0"/>
              <a:t>智能睡眠枕将监测装置和枕头合为一体，只需用户躺在枕头</a:t>
            </a:r>
            <a:r>
              <a:rPr lang="zh-CN" altLang="en-US" sz="2000" dirty="0"/>
              <a:t>上，</a:t>
            </a:r>
            <a:r>
              <a:rPr lang="zh-CN" altLang="zh-CN" sz="2000" dirty="0"/>
              <a:t>便</a:t>
            </a:r>
            <a:r>
              <a:rPr lang="zh-CN" altLang="en-US" sz="2000" dirty="0"/>
              <a:t>立即</a:t>
            </a:r>
            <a:r>
              <a:rPr lang="zh-CN" altLang="zh-CN" sz="2000" dirty="0"/>
              <a:t>开始监测</a:t>
            </a:r>
            <a:r>
              <a:rPr lang="zh-CN" altLang="en-US" sz="2000" dirty="0"/>
              <a:t>。</a:t>
            </a:r>
            <a:r>
              <a:rPr lang="zh-CN" altLang="zh-CN" sz="2000" dirty="0"/>
              <a:t>使用</a:t>
            </a:r>
            <a:r>
              <a:rPr lang="zh-CN" altLang="en-US" sz="2000" dirty="0"/>
              <a:t>起来便捷</a:t>
            </a:r>
            <a:r>
              <a:rPr lang="zh-CN" altLang="zh-CN" sz="2000" dirty="0"/>
              <a:t>方便</a:t>
            </a:r>
            <a:r>
              <a:rPr lang="zh-CN" altLang="en-US" sz="2000" dirty="0"/>
              <a:t>，</a:t>
            </a:r>
            <a:r>
              <a:rPr lang="zh-CN" altLang="zh-CN" sz="2000" dirty="0"/>
              <a:t>不容易受外界因素干扰，且价格实惠，相对于</a:t>
            </a:r>
            <a:r>
              <a:rPr lang="zh-CN" altLang="en-US" sz="2000" dirty="0"/>
              <a:t>其他睡眠监测</a:t>
            </a:r>
            <a:r>
              <a:rPr lang="zh-CN" altLang="zh-CN" sz="2000" dirty="0"/>
              <a:t>产品有着较大的不同，存在着</a:t>
            </a:r>
            <a:r>
              <a:rPr lang="zh-CN" altLang="en-US" sz="2000" dirty="0"/>
              <a:t>一定的</a:t>
            </a:r>
            <a:r>
              <a:rPr lang="zh-CN" altLang="zh-CN" sz="2000" dirty="0"/>
              <a:t>市场竞争力。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CBCD40-27A7-4EFF-A30C-EE204169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1201" y="1733976"/>
            <a:ext cx="2837668" cy="378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45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DD89CB-901C-40A0-AD27-E424B11FA5F9}"/>
              </a:ext>
            </a:extLst>
          </p:cNvPr>
          <p:cNvSpPr/>
          <p:nvPr/>
        </p:nvSpPr>
        <p:spPr>
          <a:xfrm>
            <a:off x="399326" y="347240"/>
            <a:ext cx="11393347" cy="61635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A1DDE-6B8A-4EC0-A33F-C2D0E8A13688}"/>
              </a:ext>
            </a:extLst>
          </p:cNvPr>
          <p:cNvSpPr txBox="1"/>
          <p:nvPr/>
        </p:nvSpPr>
        <p:spPr>
          <a:xfrm>
            <a:off x="2566330" y="1774385"/>
            <a:ext cx="578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Thanks For Watching</a:t>
            </a:r>
            <a:r>
              <a:rPr kumimoji="0" lang="zh-CN" altLang="en-US" sz="4800" b="1" i="0" u="none" strike="noStrike" kern="120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DB9D2-A876-491F-81BF-BD057FBABE27}"/>
              </a:ext>
            </a:extLst>
          </p:cNvPr>
          <p:cNvSpPr txBox="1"/>
          <p:nvPr/>
        </p:nvSpPr>
        <p:spPr>
          <a:xfrm>
            <a:off x="7063881" y="2723589"/>
            <a:ext cx="315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/>
                <a:ea typeface="宋体" panose="02010600030101010101" pitchFamily="2" charset="-122"/>
              </a:rPr>
              <a:t>谢谢大家！</a:t>
            </a:r>
            <a:endParaRPr kumimoji="0" lang="zh-CN" altLang="en-US" sz="3600" b="1" i="0" u="none" strike="noStrike" kern="120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71923A-D4EE-43DB-AA8C-930D0F0C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0210" y="3500356"/>
            <a:ext cx="1792240" cy="238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9117E3-1410-47CE-A091-7B0D660B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8891" y="3500357"/>
            <a:ext cx="1792238" cy="238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572677-CB0C-4FAC-B746-DA096EEDD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6663" y="3344469"/>
            <a:ext cx="1792240" cy="270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E09192-AD68-4B12-B370-7C1D20D80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63" y="3799061"/>
            <a:ext cx="1344180" cy="179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681039" y="0"/>
            <a:ext cx="10829925" cy="6858000"/>
          </a:xfrm>
          <a:custGeom>
            <a:avLst/>
            <a:gdLst>
              <a:gd name="connsiteX0" fmla="*/ 3429001 w 10829925"/>
              <a:gd name="connsiteY0" fmla="*/ 0 h 6858000"/>
              <a:gd name="connsiteX1" fmla="*/ 7400925 w 10829925"/>
              <a:gd name="connsiteY1" fmla="*/ 0 h 6858000"/>
              <a:gd name="connsiteX2" fmla="*/ 10829925 w 10829925"/>
              <a:gd name="connsiteY2" fmla="*/ 3429001 h 6858000"/>
              <a:gd name="connsiteX3" fmla="*/ 7400926 w 10829925"/>
              <a:gd name="connsiteY3" fmla="*/ 6858000 h 6858000"/>
              <a:gd name="connsiteX4" fmla="*/ 3429000 w 10829925"/>
              <a:gd name="connsiteY4" fmla="*/ 6858000 h 6858000"/>
              <a:gd name="connsiteX5" fmla="*/ 0 w 10829925"/>
              <a:gd name="connsiteY5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9925" h="6858000">
                <a:moveTo>
                  <a:pt x="3429001" y="0"/>
                </a:moveTo>
                <a:lnTo>
                  <a:pt x="7400925" y="0"/>
                </a:lnTo>
                <a:lnTo>
                  <a:pt x="10829925" y="3429001"/>
                </a:lnTo>
                <a:lnTo>
                  <a:pt x="7400926" y="6858000"/>
                </a:lnTo>
                <a:lnTo>
                  <a:pt x="3429000" y="6858000"/>
                </a:lnTo>
                <a:lnTo>
                  <a:pt x="0" y="342900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696" y="285750"/>
            <a:ext cx="11367920" cy="62865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EA6F05F3-5EAB-4940-A620-003A0984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381" y="408099"/>
            <a:ext cx="9762587" cy="122322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55C2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rPr>
              <a:t>产品背景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B46981A3-8BEF-4EAD-A458-FDB0814D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525" y="1588351"/>
            <a:ext cx="8890262" cy="1077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随着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2019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中国睡眠指数报告的新鲜出炉，睡眠问题再次成为人们日常所关心的问题之一。报告显示，全球成年人中有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60%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以上存在睡眠问题，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1/4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的成年人失眠。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睡得晚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睡不着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睡不够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等一系列睡眠问题正困扰着当代人，当下睡眠问题给人们带来的困扰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同时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人们也更加的关注自己的健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康与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睡眠质量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06DE6F4-9351-4ED2-B531-E58A2DA1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51" y="2770353"/>
            <a:ext cx="8770950" cy="2957410"/>
          </a:xfrm>
          <a:prstGeom prst="rect">
            <a:avLst/>
          </a:prstGeom>
        </p:spPr>
      </p:pic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ABB04CA-9725-4B90-A375-AD2665B53E38}"/>
              </a:ext>
            </a:extLst>
          </p:cNvPr>
          <p:cNvCxnSpPr/>
          <p:nvPr/>
        </p:nvCxnSpPr>
        <p:spPr>
          <a:xfrm>
            <a:off x="1498556" y="1302732"/>
            <a:ext cx="803902" cy="0"/>
          </a:xfrm>
          <a:prstGeom prst="line">
            <a:avLst/>
          </a:prstGeom>
          <a:ln w="41275">
            <a:solidFill>
              <a:srgbClr val="FFCC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124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681039" y="0"/>
            <a:ext cx="10829925" cy="6858000"/>
          </a:xfrm>
          <a:custGeom>
            <a:avLst/>
            <a:gdLst>
              <a:gd name="connsiteX0" fmla="*/ 3429001 w 10829925"/>
              <a:gd name="connsiteY0" fmla="*/ 0 h 6858000"/>
              <a:gd name="connsiteX1" fmla="*/ 7400925 w 10829925"/>
              <a:gd name="connsiteY1" fmla="*/ 0 h 6858000"/>
              <a:gd name="connsiteX2" fmla="*/ 10829925 w 10829925"/>
              <a:gd name="connsiteY2" fmla="*/ 3429001 h 6858000"/>
              <a:gd name="connsiteX3" fmla="*/ 7400926 w 10829925"/>
              <a:gd name="connsiteY3" fmla="*/ 6858000 h 6858000"/>
              <a:gd name="connsiteX4" fmla="*/ 3429000 w 10829925"/>
              <a:gd name="connsiteY4" fmla="*/ 6858000 h 6858000"/>
              <a:gd name="connsiteX5" fmla="*/ 0 w 10829925"/>
              <a:gd name="connsiteY5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9925" h="6858000">
                <a:moveTo>
                  <a:pt x="3429001" y="0"/>
                </a:moveTo>
                <a:lnTo>
                  <a:pt x="7400925" y="0"/>
                </a:lnTo>
                <a:lnTo>
                  <a:pt x="10829925" y="3429001"/>
                </a:lnTo>
                <a:lnTo>
                  <a:pt x="7400926" y="6858000"/>
                </a:lnTo>
                <a:lnTo>
                  <a:pt x="3429000" y="6858000"/>
                </a:lnTo>
                <a:lnTo>
                  <a:pt x="0" y="342900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696" y="285750"/>
            <a:ext cx="11367920" cy="62865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AB0DB9-45E9-45A8-9376-2AC40193D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7"/>
          <a:stretch/>
        </p:blipFill>
        <p:spPr>
          <a:xfrm>
            <a:off x="746053" y="1318399"/>
            <a:ext cx="10819204" cy="22661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3851B44-9D52-403D-90D0-8047B56366E7}"/>
              </a:ext>
            </a:extLst>
          </p:cNvPr>
          <p:cNvSpPr txBox="1"/>
          <p:nvPr/>
        </p:nvSpPr>
        <p:spPr>
          <a:xfrm>
            <a:off x="2042138" y="3703650"/>
            <a:ext cx="810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i="1" dirty="0"/>
              <a:t>（睡眠、失眠、睡眠质量三个关键词的搜索量都在一年内有着较大幅度的提升）</a:t>
            </a:r>
            <a:endParaRPr lang="zh-CN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D8F0FE-4864-4DD7-BB6A-FBF8749B8BB4}"/>
              </a:ext>
            </a:extLst>
          </p:cNvPr>
          <p:cNvSpPr txBox="1"/>
          <p:nvPr/>
        </p:nvSpPr>
        <p:spPr>
          <a:xfrm>
            <a:off x="1503303" y="4568734"/>
            <a:ext cx="1071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在此大背景下，相关睡眠产品逐渐诞生，开始被更多地人了解和接受，并具有广阔的市场前景。</a:t>
            </a:r>
          </a:p>
        </p:txBody>
      </p:sp>
    </p:spTree>
    <p:extLst>
      <p:ext uri="{BB962C8B-B14F-4D97-AF65-F5344CB8AC3E}">
        <p14:creationId xmlns:p14="http://schemas.microsoft.com/office/powerpoint/2010/main" val="38763680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0" y="763156"/>
            <a:ext cx="5029200" cy="635943"/>
            <a:chOff x="-3482171" y="126139"/>
            <a:chExt cx="5029200" cy="635943"/>
          </a:xfrm>
        </p:grpSpPr>
        <p:sp>
          <p:nvSpPr>
            <p:cNvPr id="4" name="文本框 3"/>
            <p:cNvSpPr txBox="1"/>
            <p:nvPr/>
          </p:nvSpPr>
          <p:spPr>
            <a:xfrm>
              <a:off x="-3482171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zh-CN" sz="3200" b="1" dirty="0">
                  <a:solidFill>
                    <a:srgbClr val="0055C2"/>
                  </a:solidFill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</a:t>
              </a:r>
              <a:r>
                <a:rPr lang="zh-CN" altLang="en-US" sz="3200" b="1" dirty="0">
                  <a:solidFill>
                    <a:srgbClr val="0055C2"/>
                  </a:solidFill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基本</a:t>
              </a:r>
              <a:r>
                <a:rPr lang="zh-CN" altLang="zh-CN" sz="3200" b="1" dirty="0">
                  <a:solidFill>
                    <a:srgbClr val="0055C2"/>
                  </a:solidFill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介绍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-2105865" y="762082"/>
              <a:ext cx="803902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16C4FFF-7DD2-42A0-9102-5838959A3422}"/>
              </a:ext>
            </a:extLst>
          </p:cNvPr>
          <p:cNvCxnSpPr/>
          <p:nvPr/>
        </p:nvCxnSpPr>
        <p:spPr>
          <a:xfrm>
            <a:off x="10938173" y="5100159"/>
            <a:ext cx="1771651" cy="162620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90CE7FC-93E8-49DB-AF75-6E0BB80E3ED8}"/>
              </a:ext>
            </a:extLst>
          </p:cNvPr>
          <p:cNvCxnSpPr/>
          <p:nvPr/>
        </p:nvCxnSpPr>
        <p:spPr>
          <a:xfrm>
            <a:off x="11306474" y="5976092"/>
            <a:ext cx="1771651" cy="1626200"/>
          </a:xfrm>
          <a:prstGeom prst="line">
            <a:avLst/>
          </a:prstGeom>
          <a:ln w="28575">
            <a:solidFill>
              <a:srgbClr val="E20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146B0DE-0F04-4281-B1A7-E714BE584C22}"/>
              </a:ext>
            </a:extLst>
          </p:cNvPr>
          <p:cNvCxnSpPr/>
          <p:nvPr/>
        </p:nvCxnSpPr>
        <p:spPr>
          <a:xfrm>
            <a:off x="10001552" y="5050633"/>
            <a:ext cx="3043293" cy="2793443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786423E-4EA4-48E3-AB9C-1A10D6D7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041" y="1649199"/>
            <a:ext cx="10515600" cy="2048791"/>
          </a:xfrm>
        </p:spPr>
        <p:txBody>
          <a:bodyPr>
            <a:normAutofit/>
          </a:bodyPr>
          <a:lstStyle/>
          <a:p>
            <a:pPr marL="0" indent="45720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400" b="1" dirty="0">
                <a:ln/>
                <a:latin typeface="Calibri" panose="020F0502020204030204"/>
                <a:ea typeface="宋体" panose="02010600030101010101" pitchFamily="2" charset="-122"/>
              </a:rPr>
              <a:t>智能睡眠枕是一款帮助人们了解到自己睡眠状况，</a:t>
            </a:r>
            <a:r>
              <a:rPr lang="zh-CN" altLang="en-US" sz="2400" b="1" dirty="0">
                <a:ln/>
                <a:latin typeface="Calibri" panose="020F0502020204030204"/>
                <a:ea typeface="宋体" panose="02010600030101010101" pitchFamily="2" charset="-122"/>
              </a:rPr>
              <a:t>并配备闹钟叫醒功能的</a:t>
            </a:r>
            <a:r>
              <a:rPr lang="zh-CN" altLang="zh-CN" sz="2400" b="1" dirty="0">
                <a:ln/>
                <a:latin typeface="Calibri" panose="020F0502020204030204"/>
                <a:ea typeface="宋体" panose="02010600030101010101" pitchFamily="2" charset="-122"/>
              </a:rPr>
              <a:t>枕头。可以对人们夜晚睡眠状况进行记录和分析，并</a:t>
            </a:r>
            <a:r>
              <a:rPr lang="zh-CN" altLang="en-US" sz="2400" b="1" dirty="0">
                <a:ln/>
                <a:latin typeface="Calibri" panose="020F0502020204030204"/>
                <a:ea typeface="宋体" panose="02010600030101010101" pitchFamily="2" charset="-122"/>
              </a:rPr>
              <a:t>可通过压力传感器检测睡眠状态，及时的将</a:t>
            </a:r>
            <a:r>
              <a:rPr lang="zh-CN" altLang="zh-CN" sz="2400" b="1" dirty="0">
                <a:ln/>
                <a:latin typeface="Calibri" panose="020F0502020204030204"/>
                <a:ea typeface="宋体" panose="02010600030101010101" pitchFamily="2" charset="-122"/>
              </a:rPr>
              <a:t>用户唤醒。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5AC7FD-E661-4F83-9DA9-FC7CBB55AFB7}"/>
              </a:ext>
            </a:extLst>
          </p:cNvPr>
          <p:cNvSpPr txBox="1"/>
          <p:nvPr/>
        </p:nvSpPr>
        <p:spPr>
          <a:xfrm>
            <a:off x="1647559" y="5801023"/>
            <a:ext cx="368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i="1" dirty="0"/>
              <a:t>（图为智能睡眠枕概念图）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50A60B-028E-410F-9975-DDCB0CBC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39" y="3495433"/>
            <a:ext cx="3653871" cy="1963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2FA16F-55B7-49C8-8DB7-8EF3714A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6227" y="2924820"/>
            <a:ext cx="2328521" cy="310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735066-AB04-48AD-A466-E56D4BCEEDF1}"/>
              </a:ext>
            </a:extLst>
          </p:cNvPr>
          <p:cNvSpPr txBox="1"/>
          <p:nvPr/>
        </p:nvSpPr>
        <p:spPr>
          <a:xfrm>
            <a:off x="7129478" y="5801023"/>
            <a:ext cx="368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i="1" dirty="0"/>
              <a:t>（图为智能睡眠枕</a:t>
            </a:r>
            <a:r>
              <a:rPr lang="zh-CN" altLang="en-US" i="1" dirty="0"/>
              <a:t>成品图</a:t>
            </a:r>
            <a:r>
              <a:rPr lang="zh-CN" altLang="zh-CN" i="1" dirty="0"/>
              <a:t>）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462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26242" y="235255"/>
            <a:ext cx="3605753" cy="635943"/>
            <a:chOff x="-3482171" y="126139"/>
            <a:chExt cx="5029200" cy="635943"/>
          </a:xfrm>
        </p:grpSpPr>
        <p:sp>
          <p:nvSpPr>
            <p:cNvPr id="4" name="文本框 3"/>
            <p:cNvSpPr txBox="1"/>
            <p:nvPr/>
          </p:nvSpPr>
          <p:spPr>
            <a:xfrm>
              <a:off x="-3482171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基本</a:t>
              </a: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介绍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-2671240" y="762082"/>
              <a:ext cx="803901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16C4FFF-7DD2-42A0-9102-5838959A3422}"/>
              </a:ext>
            </a:extLst>
          </p:cNvPr>
          <p:cNvCxnSpPr/>
          <p:nvPr/>
        </p:nvCxnSpPr>
        <p:spPr>
          <a:xfrm>
            <a:off x="10938173" y="5100159"/>
            <a:ext cx="1771651" cy="162620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90CE7FC-93E8-49DB-AF75-6E0BB80E3ED8}"/>
              </a:ext>
            </a:extLst>
          </p:cNvPr>
          <p:cNvCxnSpPr/>
          <p:nvPr/>
        </p:nvCxnSpPr>
        <p:spPr>
          <a:xfrm>
            <a:off x="11306474" y="5976092"/>
            <a:ext cx="1771651" cy="1626200"/>
          </a:xfrm>
          <a:prstGeom prst="line">
            <a:avLst/>
          </a:prstGeom>
          <a:ln w="28575">
            <a:solidFill>
              <a:srgbClr val="E20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146B0DE-0F04-4281-B1A7-E714BE584C22}"/>
              </a:ext>
            </a:extLst>
          </p:cNvPr>
          <p:cNvCxnSpPr/>
          <p:nvPr/>
        </p:nvCxnSpPr>
        <p:spPr>
          <a:xfrm>
            <a:off x="10001552" y="5050633"/>
            <a:ext cx="3043293" cy="2793443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256572C-01FC-46C6-9FDF-AC47CDB3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6804" y="183480"/>
            <a:ext cx="3476295" cy="5239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27D919-01CC-41F3-88EE-FC481143E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44" y="1188883"/>
            <a:ext cx="2421736" cy="322897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D3A9263-408E-48CC-8512-81EDF4EC52C3}"/>
              </a:ext>
            </a:extLst>
          </p:cNvPr>
          <p:cNvCxnSpPr>
            <a:cxnSpLocks/>
          </p:cNvCxnSpPr>
          <p:nvPr/>
        </p:nvCxnSpPr>
        <p:spPr>
          <a:xfrm flipH="1">
            <a:off x="3936381" y="2803372"/>
            <a:ext cx="159065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DDA2D85-BAEC-4BAF-948B-AD091CC9800C}"/>
              </a:ext>
            </a:extLst>
          </p:cNvPr>
          <p:cNvSpPr txBox="1"/>
          <p:nvPr/>
        </p:nvSpPr>
        <p:spPr>
          <a:xfrm flipH="1">
            <a:off x="6324408" y="4730827"/>
            <a:ext cx="36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（图为智能睡眠枕内部结构图）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D58828-5D03-4AF3-AC4D-CBEA13C2C029}"/>
              </a:ext>
            </a:extLst>
          </p:cNvPr>
          <p:cNvSpPr txBox="1"/>
          <p:nvPr/>
        </p:nvSpPr>
        <p:spPr>
          <a:xfrm>
            <a:off x="1511194" y="4541520"/>
            <a:ext cx="3643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组成部分：</a:t>
            </a:r>
            <a:endParaRPr lang="en-US" altLang="zh-CN" dirty="0"/>
          </a:p>
          <a:p>
            <a:pPr lvl="1"/>
            <a:r>
              <a:rPr lang="en-US" altLang="zh-CN" dirty="0" err="1"/>
              <a:t>Fsr</a:t>
            </a:r>
            <a:r>
              <a:rPr lang="zh-CN" altLang="en-US" dirty="0"/>
              <a:t>压力传感器</a:t>
            </a:r>
            <a:endParaRPr lang="en-US" altLang="zh-CN" dirty="0"/>
          </a:p>
          <a:p>
            <a:pPr lvl="1"/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  <a:p>
            <a:pPr lvl="1"/>
            <a:r>
              <a:rPr lang="en-US" altLang="zh-CN" dirty="0"/>
              <a:t>DS1302</a:t>
            </a:r>
            <a:r>
              <a:rPr lang="zh-CN" altLang="en-US" dirty="0"/>
              <a:t>实时时钟芯片</a:t>
            </a:r>
            <a:endParaRPr lang="en-US" altLang="zh-CN" dirty="0"/>
          </a:p>
          <a:p>
            <a:pPr lvl="1"/>
            <a:r>
              <a:rPr lang="en-US" altLang="zh-CN" dirty="0"/>
              <a:t>HC-05</a:t>
            </a:r>
            <a:r>
              <a:rPr lang="zh-CN" altLang="en-US" dirty="0"/>
              <a:t>蓝牙模块</a:t>
            </a:r>
            <a:endParaRPr lang="en-US" altLang="zh-CN" dirty="0"/>
          </a:p>
          <a:p>
            <a:pPr lvl="1"/>
            <a:r>
              <a:rPr lang="zh-CN" altLang="en-US" dirty="0"/>
              <a:t>由多个按键控制的交互系统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3585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26242" y="235255"/>
            <a:ext cx="3605753" cy="635943"/>
            <a:chOff x="-3482171" y="126139"/>
            <a:chExt cx="5029200" cy="635943"/>
          </a:xfrm>
        </p:grpSpPr>
        <p:sp>
          <p:nvSpPr>
            <p:cNvPr id="4" name="文本框 3"/>
            <p:cNvSpPr txBox="1"/>
            <p:nvPr/>
          </p:nvSpPr>
          <p:spPr>
            <a:xfrm>
              <a:off x="-3482171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基本</a:t>
              </a: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介绍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-2671240" y="762082"/>
              <a:ext cx="803901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16C4FFF-7DD2-42A0-9102-5838959A3422}"/>
              </a:ext>
            </a:extLst>
          </p:cNvPr>
          <p:cNvCxnSpPr/>
          <p:nvPr/>
        </p:nvCxnSpPr>
        <p:spPr>
          <a:xfrm>
            <a:off x="10938173" y="5100159"/>
            <a:ext cx="1771651" cy="162620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90CE7FC-93E8-49DB-AF75-6E0BB80E3ED8}"/>
              </a:ext>
            </a:extLst>
          </p:cNvPr>
          <p:cNvCxnSpPr/>
          <p:nvPr/>
        </p:nvCxnSpPr>
        <p:spPr>
          <a:xfrm>
            <a:off x="11306474" y="5976092"/>
            <a:ext cx="1771651" cy="1626200"/>
          </a:xfrm>
          <a:prstGeom prst="line">
            <a:avLst/>
          </a:prstGeom>
          <a:ln w="28575">
            <a:solidFill>
              <a:srgbClr val="E20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146B0DE-0F04-4281-B1A7-E714BE584C22}"/>
              </a:ext>
            </a:extLst>
          </p:cNvPr>
          <p:cNvCxnSpPr/>
          <p:nvPr/>
        </p:nvCxnSpPr>
        <p:spPr>
          <a:xfrm>
            <a:off x="10001552" y="5050633"/>
            <a:ext cx="3043293" cy="2793443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8B06743-7917-47E1-8757-5A56436A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97" y="1179073"/>
            <a:ext cx="7694405" cy="44998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6586AF-7C93-44AC-8729-00D90B77C4EA}"/>
              </a:ext>
            </a:extLst>
          </p:cNvPr>
          <p:cNvSpPr txBox="1"/>
          <p:nvPr/>
        </p:nvSpPr>
        <p:spPr>
          <a:xfrm flipH="1">
            <a:off x="4506581" y="5791426"/>
            <a:ext cx="36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（图为智能睡眠枕背面结构图）</a:t>
            </a:r>
          </a:p>
        </p:txBody>
      </p:sp>
    </p:spTree>
    <p:extLst>
      <p:ext uri="{BB962C8B-B14F-4D97-AF65-F5344CB8AC3E}">
        <p14:creationId xmlns:p14="http://schemas.microsoft.com/office/powerpoint/2010/main" val="4389447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26242" y="235255"/>
            <a:ext cx="3605753" cy="635943"/>
            <a:chOff x="-3482171" y="126139"/>
            <a:chExt cx="5029200" cy="635943"/>
          </a:xfrm>
        </p:grpSpPr>
        <p:sp>
          <p:nvSpPr>
            <p:cNvPr id="4" name="文本框 3"/>
            <p:cNvSpPr txBox="1"/>
            <p:nvPr/>
          </p:nvSpPr>
          <p:spPr>
            <a:xfrm>
              <a:off x="-3482171" y="126139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基本</a:t>
              </a:r>
              <a:r>
                <a:rPr kumimoji="0" lang="zh-CN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5C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介绍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-2671240" y="762082"/>
              <a:ext cx="803901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CFACBD4-B8F4-4482-AA29-934A97A0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1325" y="891650"/>
            <a:ext cx="3692950" cy="49239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2859FC-F805-43D8-8D14-6B8706EDB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3387" y="904582"/>
            <a:ext cx="3692949" cy="49239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ED40A7-62EE-4A10-AA6F-E8E608FCEA01}"/>
              </a:ext>
            </a:extLst>
          </p:cNvPr>
          <p:cNvSpPr txBox="1"/>
          <p:nvPr/>
        </p:nvSpPr>
        <p:spPr>
          <a:xfrm>
            <a:off x="2467391" y="5352240"/>
            <a:ext cx="38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（图为产品成品图）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FDE6BE-1801-4089-9A0E-C3A77FA5697E}"/>
              </a:ext>
            </a:extLst>
          </p:cNvPr>
          <p:cNvSpPr txBox="1"/>
          <p:nvPr/>
        </p:nvSpPr>
        <p:spPr>
          <a:xfrm>
            <a:off x="7927942" y="5355612"/>
            <a:ext cx="304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（智能睡眠枕的控制板）</a:t>
            </a:r>
          </a:p>
        </p:txBody>
      </p:sp>
    </p:spTree>
    <p:extLst>
      <p:ext uri="{BB962C8B-B14F-4D97-AF65-F5344CB8AC3E}">
        <p14:creationId xmlns:p14="http://schemas.microsoft.com/office/powerpoint/2010/main" val="26159665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46"/>
          <p:cNvSpPr/>
          <p:nvPr/>
        </p:nvSpPr>
        <p:spPr>
          <a:xfrm flipH="1">
            <a:off x="2552701" y="0"/>
            <a:ext cx="9639300" cy="6858000"/>
          </a:xfrm>
          <a:custGeom>
            <a:avLst/>
            <a:gdLst>
              <a:gd name="connsiteX0" fmla="*/ 2781300 w 9639300"/>
              <a:gd name="connsiteY0" fmla="*/ 0 h 6858000"/>
              <a:gd name="connsiteX1" fmla="*/ 0 w 9639300"/>
              <a:gd name="connsiteY1" fmla="*/ 0 h 6858000"/>
              <a:gd name="connsiteX2" fmla="*/ 0 w 9639300"/>
              <a:gd name="connsiteY2" fmla="*/ 6858000 h 6858000"/>
              <a:gd name="connsiteX3" fmla="*/ 9639300 w 9639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39300" h="6858000">
                <a:moveTo>
                  <a:pt x="2781300" y="0"/>
                </a:moveTo>
                <a:lnTo>
                  <a:pt x="0" y="0"/>
                </a:lnTo>
                <a:lnTo>
                  <a:pt x="0" y="6858000"/>
                </a:lnTo>
                <a:lnTo>
                  <a:pt x="9639300" y="685800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直角三角形 44"/>
          <p:cNvSpPr/>
          <p:nvPr/>
        </p:nvSpPr>
        <p:spPr>
          <a:xfrm flipV="1">
            <a:off x="-7" y="0"/>
            <a:ext cx="2286000" cy="2286000"/>
          </a:xfrm>
          <a:prstGeom prst="rtTriangle">
            <a:avLst/>
          </a:prstGeom>
          <a:solidFill>
            <a:srgbClr val="FFCC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8429510" y="788609"/>
            <a:ext cx="777524" cy="777531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8452536" y="665747"/>
            <a:ext cx="1186765" cy="1186767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606323" y="5287425"/>
            <a:ext cx="777524" cy="777531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2292694" y="4819938"/>
            <a:ext cx="1186765" cy="1186767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-114307" y="1437148"/>
            <a:ext cx="1665005" cy="1485059"/>
            <a:chOff x="7898093" y="5734050"/>
            <a:chExt cx="1665005" cy="1485058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7898093" y="6307799"/>
              <a:ext cx="911310" cy="911309"/>
            </a:xfrm>
            <a:prstGeom prst="line">
              <a:avLst/>
            </a:prstGeom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8384251" y="5734050"/>
              <a:ext cx="1178847" cy="1178851"/>
            </a:xfrm>
            <a:prstGeom prst="line">
              <a:avLst/>
            </a:prstGeom>
            <a:ln w="12700" cap="rnd">
              <a:solidFill>
                <a:srgbClr val="FFC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8973674" y="6096000"/>
              <a:ext cx="211799" cy="211799"/>
            </a:xfrm>
            <a:prstGeom prst="ellipse">
              <a:avLst/>
            </a:prstGeom>
            <a:solidFill>
              <a:srgbClr val="E40C7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1260383" y="5035011"/>
            <a:ext cx="1333423" cy="1333427"/>
            <a:chOff x="8063884" y="6134100"/>
            <a:chExt cx="1333423" cy="1333427"/>
          </a:xfrm>
        </p:grpSpPr>
        <p:cxnSp>
          <p:nvCxnSpPr>
            <p:cNvPr id="69" name="直接连接符 68"/>
            <p:cNvCxnSpPr/>
            <p:nvPr/>
          </p:nvCxnSpPr>
          <p:spPr>
            <a:xfrm flipH="1">
              <a:off x="8639558" y="6286574"/>
              <a:ext cx="402115" cy="402115"/>
            </a:xfrm>
            <a:prstGeom prst="line">
              <a:avLst/>
            </a:prstGeom>
            <a:ln w="50800" cap="rnd">
              <a:solidFill>
                <a:srgbClr val="07A8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8063884" y="6134100"/>
              <a:ext cx="1333423" cy="1333427"/>
            </a:xfrm>
            <a:prstGeom prst="line">
              <a:avLst/>
            </a:prstGeom>
            <a:ln w="12700" cap="rnd">
              <a:solidFill>
                <a:srgbClr val="E40C7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8431896" y="6551544"/>
              <a:ext cx="211799" cy="211799"/>
            </a:xfrm>
            <a:prstGeom prst="ellipse">
              <a:avLst/>
            </a:prstGeom>
            <a:solidFill>
              <a:srgbClr val="E40C7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A095FAC-DCB0-492C-A76F-A274E4CC1CAD}"/>
              </a:ext>
            </a:extLst>
          </p:cNvPr>
          <p:cNvSpPr/>
          <p:nvPr/>
        </p:nvSpPr>
        <p:spPr>
          <a:xfrm>
            <a:off x="382069" y="262647"/>
            <a:ext cx="11438080" cy="633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A4AE5B2-4EC5-452D-9B5D-276C4EDA0687}"/>
              </a:ext>
            </a:extLst>
          </p:cNvPr>
          <p:cNvSpPr/>
          <p:nvPr/>
        </p:nvSpPr>
        <p:spPr>
          <a:xfrm>
            <a:off x="4239816" y="1938121"/>
            <a:ext cx="57150" cy="571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8E5509E-8FEB-4B70-B36E-1BAEB4374CD5}"/>
              </a:ext>
            </a:extLst>
          </p:cNvPr>
          <p:cNvSpPr/>
          <p:nvPr/>
        </p:nvSpPr>
        <p:spPr>
          <a:xfrm>
            <a:off x="4377333" y="1938121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08296C6-4C78-4032-90D1-481738F5D68D}"/>
              </a:ext>
            </a:extLst>
          </p:cNvPr>
          <p:cNvSpPr/>
          <p:nvPr/>
        </p:nvSpPr>
        <p:spPr>
          <a:xfrm>
            <a:off x="4514850" y="1938121"/>
            <a:ext cx="57150" cy="571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426296-BDC8-4848-B460-8A002B673F25}"/>
              </a:ext>
            </a:extLst>
          </p:cNvPr>
          <p:cNvGrpSpPr/>
          <p:nvPr/>
        </p:nvGrpSpPr>
        <p:grpSpPr>
          <a:xfrm>
            <a:off x="-557446" y="844500"/>
            <a:ext cx="5029200" cy="647972"/>
            <a:chOff x="-3817711" y="114110"/>
            <a:chExt cx="5029200" cy="64797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0AB03D-5638-4C62-BB5B-0AC513C0524C}"/>
                </a:ext>
              </a:extLst>
            </p:cNvPr>
            <p:cNvSpPr txBox="1"/>
            <p:nvPr/>
          </p:nvSpPr>
          <p:spPr>
            <a:xfrm>
              <a:off x="-3817711" y="114110"/>
              <a:ext cx="5029200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zh-CN" sz="3200" b="1" dirty="0">
                  <a:solidFill>
                    <a:srgbClr val="0055C2"/>
                  </a:solidFill>
                  <a:latin typeface="Calibri" panose="020F0502020204030204"/>
                  <a:ea typeface="宋体" panose="02010600030101010101" pitchFamily="2" charset="-122"/>
                  <a:cs typeface="Arial" panose="020B0604020202020204" pitchFamily="34" charset="0"/>
                </a:rPr>
                <a:t>产品介绍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55C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4012D0-6164-4B57-A050-A450DDF4A5D6}"/>
                </a:ext>
              </a:extLst>
            </p:cNvPr>
            <p:cNvCxnSpPr/>
            <p:nvPr/>
          </p:nvCxnSpPr>
          <p:spPr>
            <a:xfrm>
              <a:off x="-2105865" y="762082"/>
              <a:ext cx="803902" cy="0"/>
            </a:xfrm>
            <a:prstGeom prst="line">
              <a:avLst/>
            </a:prstGeom>
            <a:ln w="41275">
              <a:solidFill>
                <a:srgbClr val="FFCC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ECC0A554-7276-4045-9EA4-48FFAE1D3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907" y="2687969"/>
            <a:ext cx="9591288" cy="32146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①睡眠状况的记录和分析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智能睡眠枕可以通过内置压力传感器，对用户进行睡眠监测。当用户躺在枕头上时，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便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自动开始睡眠状态的记录。在睡眠结束后，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智能睡眠枕会将一晚的睡眠状况在液晶屏上显示，并可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通过蓝牙传输模块将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睡眠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数据传输到手机，进行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后续具体的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数据分析。它可以让人了解到每晚的睡眠时间、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深睡眠和浅睡眠时长。</a:t>
            </a:r>
            <a:endParaRPr lang="zh-CN" altLang="en-US" sz="2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97B242-D459-4F9B-8875-4C1C79CBE9BE}"/>
              </a:ext>
            </a:extLst>
          </p:cNvPr>
          <p:cNvGrpSpPr/>
          <p:nvPr/>
        </p:nvGrpSpPr>
        <p:grpSpPr>
          <a:xfrm>
            <a:off x="6004789" y="1338639"/>
            <a:ext cx="4199011" cy="1482628"/>
            <a:chOff x="6350173" y="876624"/>
            <a:chExt cx="4199011" cy="148262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E5ED378-5C68-4BBD-8366-1E8F9AD9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173" y="1158907"/>
              <a:ext cx="2233755" cy="120034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CC79B42-DD0D-47F1-B160-10508E77ECBB}"/>
                </a:ext>
              </a:extLst>
            </p:cNvPr>
            <p:cNvGrpSpPr/>
            <p:nvPr/>
          </p:nvGrpSpPr>
          <p:grpSpPr>
            <a:xfrm rot="1195534">
              <a:off x="8502472" y="1115026"/>
              <a:ext cx="815146" cy="801388"/>
              <a:chOff x="1204916" y="3875532"/>
              <a:chExt cx="815146" cy="801388"/>
            </a:xfrm>
          </p:grpSpPr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60AB0DD8-C6DB-448B-9911-DCAAE0BC3329}"/>
                  </a:ext>
                </a:extLst>
              </p:cNvPr>
              <p:cNvSpPr/>
              <p:nvPr/>
            </p:nvSpPr>
            <p:spPr>
              <a:xfrm>
                <a:off x="1423017" y="4089570"/>
                <a:ext cx="360000" cy="360000"/>
              </a:xfrm>
              <a:prstGeom prst="arc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CB7D344A-A5E8-40A1-A0A2-9E521F140670}"/>
                  </a:ext>
                </a:extLst>
              </p:cNvPr>
              <p:cNvSpPr/>
              <p:nvPr/>
            </p:nvSpPr>
            <p:spPr>
              <a:xfrm>
                <a:off x="1204916" y="3875532"/>
                <a:ext cx="815146" cy="801388"/>
              </a:xfrm>
              <a:prstGeom prst="arc">
                <a:avLst>
                  <a:gd name="adj1" fmla="val 16200000"/>
                  <a:gd name="adj2" fmla="val 21568999"/>
                </a:avLst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54CCB079-6715-431A-87AF-E8A459577240}"/>
                  </a:ext>
                </a:extLst>
              </p:cNvPr>
              <p:cNvSpPr/>
              <p:nvPr/>
            </p:nvSpPr>
            <p:spPr>
              <a:xfrm>
                <a:off x="1312088" y="3978641"/>
                <a:ext cx="581857" cy="581857"/>
              </a:xfrm>
              <a:prstGeom prst="arc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0FAC4E44-B567-4410-B306-D069DA726E51}"/>
                  </a:ext>
                </a:extLst>
              </p:cNvPr>
              <p:cNvSpPr/>
              <p:nvPr/>
            </p:nvSpPr>
            <p:spPr>
              <a:xfrm>
                <a:off x="1603016" y="4199395"/>
                <a:ext cx="79405" cy="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0FF369-D87B-4427-AE2C-EE5D85FD9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2853" y="876624"/>
              <a:ext cx="896331" cy="144474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HeroicExtremeLeftFacing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683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46"/>
          <p:cNvSpPr/>
          <p:nvPr/>
        </p:nvSpPr>
        <p:spPr>
          <a:xfrm flipH="1">
            <a:off x="2552701" y="0"/>
            <a:ext cx="9639300" cy="6858000"/>
          </a:xfrm>
          <a:custGeom>
            <a:avLst/>
            <a:gdLst>
              <a:gd name="connsiteX0" fmla="*/ 2781300 w 9639300"/>
              <a:gd name="connsiteY0" fmla="*/ 0 h 6858000"/>
              <a:gd name="connsiteX1" fmla="*/ 0 w 9639300"/>
              <a:gd name="connsiteY1" fmla="*/ 0 h 6858000"/>
              <a:gd name="connsiteX2" fmla="*/ 0 w 9639300"/>
              <a:gd name="connsiteY2" fmla="*/ 6858000 h 6858000"/>
              <a:gd name="connsiteX3" fmla="*/ 9639300 w 9639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39300" h="6858000">
                <a:moveTo>
                  <a:pt x="2781300" y="0"/>
                </a:moveTo>
                <a:lnTo>
                  <a:pt x="0" y="0"/>
                </a:lnTo>
                <a:lnTo>
                  <a:pt x="0" y="6858000"/>
                </a:lnTo>
                <a:lnTo>
                  <a:pt x="9639300" y="6858000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直角三角形 44"/>
          <p:cNvSpPr/>
          <p:nvPr/>
        </p:nvSpPr>
        <p:spPr>
          <a:xfrm flipV="1">
            <a:off x="-7" y="0"/>
            <a:ext cx="2286000" cy="2286000"/>
          </a:xfrm>
          <a:prstGeom prst="rtTriangle">
            <a:avLst/>
          </a:prstGeom>
          <a:solidFill>
            <a:srgbClr val="FFCC00"/>
          </a:solid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8429510" y="788609"/>
            <a:ext cx="777524" cy="777531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8452536" y="665747"/>
            <a:ext cx="1186765" cy="1186767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606323" y="5287425"/>
            <a:ext cx="777524" cy="777531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2292694" y="4819938"/>
            <a:ext cx="1186765" cy="1186767"/>
          </a:xfrm>
          <a:prstGeom prst="line">
            <a:avLst/>
          </a:prstGeom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-114307" y="1437148"/>
            <a:ext cx="1665005" cy="1485059"/>
            <a:chOff x="7898093" y="5734050"/>
            <a:chExt cx="1665005" cy="1485058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7898093" y="6307799"/>
              <a:ext cx="911310" cy="911309"/>
            </a:xfrm>
            <a:prstGeom prst="line">
              <a:avLst/>
            </a:prstGeom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8384251" y="5734050"/>
              <a:ext cx="1178847" cy="1178851"/>
            </a:xfrm>
            <a:prstGeom prst="line">
              <a:avLst/>
            </a:prstGeom>
            <a:ln w="12700" cap="rnd">
              <a:solidFill>
                <a:srgbClr val="FFC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8973674" y="6096000"/>
              <a:ext cx="211799" cy="211799"/>
            </a:xfrm>
            <a:prstGeom prst="ellipse">
              <a:avLst/>
            </a:prstGeom>
            <a:solidFill>
              <a:srgbClr val="E40C7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1260383" y="5035011"/>
            <a:ext cx="1333423" cy="1333427"/>
            <a:chOff x="8063884" y="6134100"/>
            <a:chExt cx="1333423" cy="1333427"/>
          </a:xfrm>
        </p:grpSpPr>
        <p:cxnSp>
          <p:nvCxnSpPr>
            <p:cNvPr id="69" name="直接连接符 68"/>
            <p:cNvCxnSpPr/>
            <p:nvPr/>
          </p:nvCxnSpPr>
          <p:spPr>
            <a:xfrm flipH="1">
              <a:off x="8639558" y="6286574"/>
              <a:ext cx="402115" cy="402115"/>
            </a:xfrm>
            <a:prstGeom prst="line">
              <a:avLst/>
            </a:prstGeom>
            <a:ln w="50800" cap="rnd">
              <a:solidFill>
                <a:srgbClr val="07A8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8063884" y="6134100"/>
              <a:ext cx="1333423" cy="1333427"/>
            </a:xfrm>
            <a:prstGeom prst="line">
              <a:avLst/>
            </a:prstGeom>
            <a:ln w="12700" cap="rnd">
              <a:solidFill>
                <a:srgbClr val="E40C7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8431896" y="6551544"/>
              <a:ext cx="211799" cy="211799"/>
            </a:xfrm>
            <a:prstGeom prst="ellipse">
              <a:avLst/>
            </a:prstGeom>
            <a:solidFill>
              <a:srgbClr val="E40C7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A095FAC-DCB0-492C-A76F-A274E4CC1CAD}"/>
              </a:ext>
            </a:extLst>
          </p:cNvPr>
          <p:cNvSpPr/>
          <p:nvPr/>
        </p:nvSpPr>
        <p:spPr>
          <a:xfrm>
            <a:off x="382069" y="262647"/>
            <a:ext cx="11438080" cy="633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A4AE5B2-4EC5-452D-9B5D-276C4EDA0687}"/>
              </a:ext>
            </a:extLst>
          </p:cNvPr>
          <p:cNvSpPr/>
          <p:nvPr/>
        </p:nvSpPr>
        <p:spPr>
          <a:xfrm>
            <a:off x="4239816" y="1938121"/>
            <a:ext cx="57150" cy="571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8E5509E-8FEB-4B70-B36E-1BAEB4374CD5}"/>
              </a:ext>
            </a:extLst>
          </p:cNvPr>
          <p:cNvSpPr/>
          <p:nvPr/>
        </p:nvSpPr>
        <p:spPr>
          <a:xfrm>
            <a:off x="4377333" y="1938121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08296C6-4C78-4032-90D1-481738F5D68D}"/>
              </a:ext>
            </a:extLst>
          </p:cNvPr>
          <p:cNvSpPr/>
          <p:nvPr/>
        </p:nvSpPr>
        <p:spPr>
          <a:xfrm>
            <a:off x="4514850" y="1938121"/>
            <a:ext cx="57150" cy="571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ECC0A554-7276-4045-9EA4-48FFAE1D3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62" y="1101500"/>
            <a:ext cx="9591288" cy="442340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②智能唤醒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45720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用户可设定每日的起床时间，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当起床时间到后闹铃开始响，只有当使用者把头从枕头上完全抬起后，闹铃才会关闭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。当辅助到你的生物钟恢复调节睡眠机能，可以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帮助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长时间保持这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种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正常规律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3194CA2-8876-4A0E-9C69-E176E4972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8" t="30519" r="5999" b="25667"/>
          <a:stretch/>
        </p:blipFill>
        <p:spPr>
          <a:xfrm>
            <a:off x="1337344" y="3620549"/>
            <a:ext cx="9271430" cy="29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5" grpId="0" animBg="1"/>
        </p:bldLst>
      </p:timing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543</Words>
  <Application>Microsoft Office PowerPoint</Application>
  <PresentationFormat>宽屏</PresentationFormat>
  <Paragraphs>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第一PPT，www.1ppt.com</vt:lpstr>
      <vt:lpstr>PowerPoint 演示文稿</vt:lpstr>
      <vt:lpstr>产品背景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产品竞争优势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智能睡眠枕产品介绍</dc:title>
  <dc:creator>666</dc:creator>
  <cp:lastModifiedBy>666</cp:lastModifiedBy>
  <cp:revision>36</cp:revision>
  <dcterms:created xsi:type="dcterms:W3CDTF">2019-11-10T14:26:05Z</dcterms:created>
  <dcterms:modified xsi:type="dcterms:W3CDTF">2019-11-13T08:36:58Z</dcterms:modified>
</cp:coreProperties>
</file>